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43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37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42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96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44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79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49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8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438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67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0099-5318-49EA-A631-3E478E366EFE}" type="datetimeFigureOut">
              <a:rPr lang="es-ES" smtClean="0"/>
              <a:pPr/>
              <a:t>02/07/2020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CB458-D6B2-45D2-AA75-32D814C1C8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8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57014" y="377646"/>
            <a:ext cx="7394374" cy="2983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GB" sz="1200" b="1">
                <a:latin typeface="Arial" pitchFamily="34" charset="0"/>
                <a:cs typeface="Arial" pitchFamily="34" charset="0"/>
              </a:rPr>
              <a:t>CHANGE THEORY </a:t>
            </a:r>
            <a:r>
              <a:rPr lang="en-GB" sz="1200"/>
              <a:t>RESILIENCE AND ECONOMIC GROWTH IN GAZA STRIP IN THE AGRICULTURAL SECTOR</a:t>
            </a:r>
            <a:endParaRPr kumimoji="0" lang="en-GB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626842" y="4961096"/>
            <a:ext cx="886716" cy="5339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 sz="11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/>
              <a:t>Foreign competition substitution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063852" y="4142614"/>
            <a:ext cx="1827715" cy="3436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100">
                <a:latin typeface="Arial" pitchFamily="34" charset="0"/>
                <a:cs typeface="Arial" pitchFamily="34" charset="0"/>
              </a:rPr>
              <a:t>Technical and managerial training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77209" y="902387"/>
            <a:ext cx="802890" cy="458639"/>
          </a:xfrm>
          <a:prstGeom prst="rect">
            <a:avLst/>
          </a:prstGeom>
          <a:solidFill>
            <a:srgbClr val="CC99FF">
              <a:alpha val="60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11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Expected impact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1645492" y="907541"/>
            <a:ext cx="4811064" cy="337530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What has to happen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7285476" y="932170"/>
            <a:ext cx="1437524" cy="333336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Actions to generate changes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598322" y="4534506"/>
            <a:ext cx="1152339" cy="5710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1100" b="0" i="0" u="none" strike="noStrike" cap="none" normalizeH="0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/>
              <a:t>Beneficiaries get and return credits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5132423" y="3371212"/>
            <a:ext cx="1534278" cy="720216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Beneficiaries appropriate of technology and knowledge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1632053" y="4034266"/>
            <a:ext cx="853026" cy="763516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 sz="11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New or improved local products</a:t>
            </a:r>
          </a:p>
        </p:txBody>
      </p:sp>
      <p:sp>
        <p:nvSpPr>
          <p:cNvPr id="47" name="Text Box 11">
            <a:extLst>
              <a:ext uri="{FF2B5EF4-FFF2-40B4-BE49-F238E27FC236}">
                <a16:creationId xmlns:a16="http://schemas.microsoft.com/office/drawing/2014/main" id="{CE6D3031-EAB6-42F2-A72A-7F741E5E5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798" y="2396021"/>
            <a:ext cx="1842447" cy="3436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27889" rIns="36000" bIns="27889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en-GB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Women´s empowerment</a:t>
            </a:r>
          </a:p>
        </p:txBody>
      </p:sp>
      <p:sp>
        <p:nvSpPr>
          <p:cNvPr id="49" name="Text Box 11">
            <a:extLst>
              <a:ext uri="{FF2B5EF4-FFF2-40B4-BE49-F238E27FC236}">
                <a16:creationId xmlns:a16="http://schemas.microsoft.com/office/drawing/2014/main" id="{08262C5D-1541-4FCD-A79F-3A898D6E7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852" y="5214642"/>
            <a:ext cx="1842447" cy="385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en-GB" sz="11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Legal registration and quality certifications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6">
            <a:extLst>
              <a:ext uri="{FF2B5EF4-FFF2-40B4-BE49-F238E27FC236}">
                <a16:creationId xmlns:a16="http://schemas.microsoft.com/office/drawing/2014/main" id="{FC31DBF7-7631-4796-90F8-9554B7987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25" y="3453198"/>
            <a:ext cx="875588" cy="4476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 sz="11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New enterprises. </a:t>
            </a:r>
          </a:p>
        </p:txBody>
      </p:sp>
      <p:sp>
        <p:nvSpPr>
          <p:cNvPr id="56" name="Text Box 11">
            <a:extLst>
              <a:ext uri="{FF2B5EF4-FFF2-40B4-BE49-F238E27FC236}">
                <a16:creationId xmlns:a16="http://schemas.microsoft.com/office/drawing/2014/main" id="{5F287971-22FB-4EA0-A2C9-37C97017A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852" y="2849229"/>
            <a:ext cx="1827715" cy="495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Market analysis and information system</a:t>
            </a:r>
          </a:p>
        </p:txBody>
      </p:sp>
      <p:sp>
        <p:nvSpPr>
          <p:cNvPr id="71" name="Text Box 5">
            <a:extLst>
              <a:ext uri="{FF2B5EF4-FFF2-40B4-BE49-F238E27FC236}">
                <a16:creationId xmlns:a16="http://schemas.microsoft.com/office/drawing/2014/main" id="{CDD7878A-26EF-4A42-AB72-B8F4BA623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852" y="2454835"/>
            <a:ext cx="951278" cy="104034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 sz="10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100"/>
              <a:t>Saving and re-investment in productive assets cycle</a:t>
            </a:r>
          </a:p>
        </p:txBody>
      </p:sp>
      <p:sp>
        <p:nvSpPr>
          <p:cNvPr id="121" name="Text Box 11">
            <a:extLst>
              <a:ext uri="{FF2B5EF4-FFF2-40B4-BE49-F238E27FC236}">
                <a16:creationId xmlns:a16="http://schemas.microsoft.com/office/drawing/2014/main" id="{5F287971-22FB-4EA0-A2C9-37C97017A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852" y="4595822"/>
            <a:ext cx="1880773" cy="509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Investment in technologies and assets. Demo site</a:t>
            </a:r>
          </a:p>
        </p:txBody>
      </p:sp>
      <p:sp>
        <p:nvSpPr>
          <p:cNvPr id="287" name="Text Box 9">
            <a:extLst>
              <a:ext uri="{FF2B5EF4-FFF2-40B4-BE49-F238E27FC236}">
                <a16:creationId xmlns:a16="http://schemas.microsoft.com/office/drawing/2014/main" id="{489F4C85-646A-4BDA-B63C-0AFC99A60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95" y="3633084"/>
            <a:ext cx="1033993" cy="763516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Local willingness to innovate and invest</a:t>
            </a:r>
          </a:p>
        </p:txBody>
      </p:sp>
      <p:sp>
        <p:nvSpPr>
          <p:cNvPr id="91" name="Text Box 11">
            <a:extLst>
              <a:ext uri="{FF2B5EF4-FFF2-40B4-BE49-F238E27FC236}">
                <a16:creationId xmlns:a16="http://schemas.microsoft.com/office/drawing/2014/main" id="{B5FD9204-6EAC-46A0-AD79-969C5CAD0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02" y="4973719"/>
            <a:ext cx="1340721" cy="385326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1000" b="0" i="0" u="none" strike="noStrike" cap="none" normalizeH="0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100" dirty="0"/>
              <a:t>Affordable credit</a:t>
            </a:r>
          </a:p>
        </p:txBody>
      </p:sp>
      <p:sp>
        <p:nvSpPr>
          <p:cNvPr id="117" name="Text Box 12">
            <a:extLst>
              <a:ext uri="{FF2B5EF4-FFF2-40B4-BE49-F238E27FC236}">
                <a16:creationId xmlns:a16="http://schemas.microsoft.com/office/drawing/2014/main" id="{841FF002-705A-43BF-8272-570783CEC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491" y="1532528"/>
            <a:ext cx="1009224" cy="52322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GB" dirty="0"/>
              <a:t>Replicating </a:t>
            </a:r>
            <a:r>
              <a:rPr lang="en-GB"/>
              <a:t>and scaling</a:t>
            </a:r>
            <a:endParaRPr lang="en-GB" dirty="0"/>
          </a:p>
        </p:txBody>
      </p:sp>
      <p:sp>
        <p:nvSpPr>
          <p:cNvPr id="120" name="Text Box 6">
            <a:extLst>
              <a:ext uri="{FF2B5EF4-FFF2-40B4-BE49-F238E27FC236}">
                <a16:creationId xmlns:a16="http://schemas.microsoft.com/office/drawing/2014/main" id="{A5C0BAF3-4AD6-4557-AB65-E9C0CA805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19" y="2567831"/>
            <a:ext cx="1192058" cy="24675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New direct and indirect employments.</a:t>
            </a:r>
          </a:p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 Household income increased</a:t>
            </a:r>
          </a:p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Market demand increased</a:t>
            </a:r>
          </a:p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Reinvestment cycle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 Box 9">
            <a:extLst>
              <a:ext uri="{FF2B5EF4-FFF2-40B4-BE49-F238E27FC236}">
                <a16:creationId xmlns:a16="http://schemas.microsoft.com/office/drawing/2014/main" id="{31122E9A-B586-48E4-9C79-266DE525B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90" y="5243425"/>
            <a:ext cx="1116402" cy="622369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 sz="11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Local costumers prefer local providers</a:t>
            </a:r>
          </a:p>
        </p:txBody>
      </p:sp>
      <p:sp>
        <p:nvSpPr>
          <p:cNvPr id="127" name="Text Box 11">
            <a:extLst>
              <a:ext uri="{FF2B5EF4-FFF2-40B4-BE49-F238E27FC236}">
                <a16:creationId xmlns:a16="http://schemas.microsoft.com/office/drawing/2014/main" id="{6B70FE99-CAD4-4DD5-A276-DADAF2F2E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203" y="2539012"/>
            <a:ext cx="1088536" cy="557391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Government support to local production 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Text Box 9">
            <a:extLst>
              <a:ext uri="{FF2B5EF4-FFF2-40B4-BE49-F238E27FC236}">
                <a16:creationId xmlns:a16="http://schemas.microsoft.com/office/drawing/2014/main" id="{3B64BD40-88DB-4937-9B88-3F6108C8F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442" y="3265414"/>
            <a:ext cx="1192058" cy="5339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Women´s entrepreneurship increased</a:t>
            </a: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190A3240-1350-4FBE-9002-709452FA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2824" y="1773010"/>
            <a:ext cx="1901801" cy="5134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100" dirty="0">
                <a:latin typeface="Arial" pitchFamily="34" charset="0"/>
                <a:cs typeface="Arial" pitchFamily="34" charset="0"/>
              </a:rPr>
              <a:t>Start-up promotion: incubator</a:t>
            </a:r>
            <a:r>
              <a:rPr lang="en-GB" sz="1100">
                <a:latin typeface="Arial" pitchFamily="34" charset="0"/>
                <a:cs typeface="Arial" pitchFamily="34" charset="0"/>
              </a:rPr>
              <a:t>, training,  </a:t>
            </a:r>
            <a:r>
              <a:rPr lang="en-GB" sz="1100" dirty="0">
                <a:latin typeface="Arial" pitchFamily="34" charset="0"/>
                <a:cs typeface="Arial" pitchFamily="34" charset="0"/>
              </a:rPr>
              <a:t>grants and connection with MFIs</a:t>
            </a:r>
          </a:p>
        </p:txBody>
      </p:sp>
      <p:sp>
        <p:nvSpPr>
          <p:cNvPr id="131" name="Text Box 11">
            <a:extLst>
              <a:ext uri="{FF2B5EF4-FFF2-40B4-BE49-F238E27FC236}">
                <a16:creationId xmlns:a16="http://schemas.microsoft.com/office/drawing/2014/main" id="{0A94C91A-0813-4C15-8CBA-F16B33EC8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852" y="5709555"/>
            <a:ext cx="1901801" cy="385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en-GB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Advocacy with Government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90596701-B9EB-416F-A804-FCCF1456C8AC}"/>
              </a:ext>
            </a:extLst>
          </p:cNvPr>
          <p:cNvSpPr txBox="1"/>
          <p:nvPr/>
        </p:nvSpPr>
        <p:spPr>
          <a:xfrm>
            <a:off x="2782612" y="1367986"/>
            <a:ext cx="802890" cy="738664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Mental models changes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437D8503-0FCA-4B78-A90E-D121CF576CE7}"/>
              </a:ext>
            </a:extLst>
          </p:cNvPr>
          <p:cNvSpPr txBox="1"/>
          <p:nvPr/>
        </p:nvSpPr>
        <p:spPr>
          <a:xfrm>
            <a:off x="5198849" y="1374033"/>
            <a:ext cx="1413298" cy="738664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Policies, practices and resources flow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60FDFFDE-5B82-4D07-B808-6F5A6B96AD9D}"/>
              </a:ext>
            </a:extLst>
          </p:cNvPr>
          <p:cNvSpPr txBox="1"/>
          <p:nvPr/>
        </p:nvSpPr>
        <p:spPr>
          <a:xfrm>
            <a:off x="3697176" y="1363974"/>
            <a:ext cx="1413298" cy="738664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Relationships conections. Power dynamics</a:t>
            </a:r>
          </a:p>
        </p:txBody>
      </p:sp>
      <p:sp>
        <p:nvSpPr>
          <p:cNvPr id="136" name="Text Box 11">
            <a:extLst>
              <a:ext uri="{FF2B5EF4-FFF2-40B4-BE49-F238E27FC236}">
                <a16:creationId xmlns:a16="http://schemas.microsoft.com/office/drawing/2014/main" id="{FEF32106-1447-4060-A42D-3D94205F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852" y="3454457"/>
            <a:ext cx="1827715" cy="578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Public and private, local international, stakeholders linkages</a:t>
            </a:r>
            <a:endParaRPr lang="en-GB" sz="1100" dirty="0"/>
          </a:p>
        </p:txBody>
      </p:sp>
      <p:sp>
        <p:nvSpPr>
          <p:cNvPr id="137" name="Flecha: hacia la izquierda 136">
            <a:extLst>
              <a:ext uri="{FF2B5EF4-FFF2-40B4-BE49-F238E27FC236}">
                <a16:creationId xmlns:a16="http://schemas.microsoft.com/office/drawing/2014/main" id="{8FD4503C-4F6F-44AF-AD68-DF388E03DA3D}"/>
              </a:ext>
            </a:extLst>
          </p:cNvPr>
          <p:cNvSpPr/>
          <p:nvPr/>
        </p:nvSpPr>
        <p:spPr>
          <a:xfrm rot="16200000">
            <a:off x="3014162" y="1895646"/>
            <a:ext cx="275199" cy="689182"/>
          </a:xfrm>
          <a:prstGeom prst="leftArrow">
            <a:avLst>
              <a:gd name="adj1" fmla="val 71736"/>
              <a:gd name="adj2" fmla="val 4565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 anchorCtr="1"/>
          <a:lstStyle/>
          <a:p>
            <a:pPr algn="ctr"/>
            <a:endParaRPr lang="en-GB" sz="1200"/>
          </a:p>
        </p:txBody>
      </p:sp>
      <p:sp>
        <p:nvSpPr>
          <p:cNvPr id="138" name="Flecha: hacia la izquierda 137">
            <a:extLst>
              <a:ext uri="{FF2B5EF4-FFF2-40B4-BE49-F238E27FC236}">
                <a16:creationId xmlns:a16="http://schemas.microsoft.com/office/drawing/2014/main" id="{85B5B7F6-AE82-4CA4-979A-0000DA6B2147}"/>
              </a:ext>
            </a:extLst>
          </p:cNvPr>
          <p:cNvSpPr/>
          <p:nvPr/>
        </p:nvSpPr>
        <p:spPr>
          <a:xfrm rot="16200000">
            <a:off x="4240897" y="1895647"/>
            <a:ext cx="275199" cy="689182"/>
          </a:xfrm>
          <a:prstGeom prst="leftArrow">
            <a:avLst>
              <a:gd name="adj1" fmla="val 71736"/>
              <a:gd name="adj2" fmla="val 4565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 anchorCtr="1"/>
          <a:lstStyle/>
          <a:p>
            <a:pPr algn="ctr"/>
            <a:endParaRPr lang="en-GB" sz="1200"/>
          </a:p>
        </p:txBody>
      </p:sp>
      <p:sp>
        <p:nvSpPr>
          <p:cNvPr id="139" name="Flecha: hacia la izquierda 138">
            <a:extLst>
              <a:ext uri="{FF2B5EF4-FFF2-40B4-BE49-F238E27FC236}">
                <a16:creationId xmlns:a16="http://schemas.microsoft.com/office/drawing/2014/main" id="{9DDFC14A-E1D9-4C93-AB86-0BEC8F2F1B43}"/>
              </a:ext>
            </a:extLst>
          </p:cNvPr>
          <p:cNvSpPr/>
          <p:nvPr/>
        </p:nvSpPr>
        <p:spPr>
          <a:xfrm rot="16200000">
            <a:off x="5759343" y="1913114"/>
            <a:ext cx="275199" cy="689182"/>
          </a:xfrm>
          <a:prstGeom prst="leftArrow">
            <a:avLst>
              <a:gd name="adj1" fmla="val 71736"/>
              <a:gd name="adj2" fmla="val 4565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 anchorCtr="1"/>
          <a:lstStyle/>
          <a:p>
            <a:pPr algn="ctr"/>
            <a:endParaRPr lang="en-GB" sz="1200"/>
          </a:p>
        </p:txBody>
      </p:sp>
      <p:pic>
        <p:nvPicPr>
          <p:cNvPr id="141" name="Imagen 140">
            <a:extLst>
              <a:ext uri="{FF2B5EF4-FFF2-40B4-BE49-F238E27FC236}">
                <a16:creationId xmlns:a16="http://schemas.microsoft.com/office/drawing/2014/main" id="{6A514C71-0599-4853-A40A-B3C2FBEC33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81" y="239556"/>
            <a:ext cx="970023" cy="291642"/>
          </a:xfrm>
          <a:prstGeom prst="rect">
            <a:avLst/>
          </a:prstGeom>
        </p:spPr>
      </p:pic>
      <p:sp>
        <p:nvSpPr>
          <p:cNvPr id="44" name="Text Box 11">
            <a:extLst>
              <a:ext uri="{FF2B5EF4-FFF2-40B4-BE49-F238E27FC236}">
                <a16:creationId xmlns:a16="http://schemas.microsoft.com/office/drawing/2014/main" id="{9437D5FA-A0DF-413E-AA2B-AF5F455FF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852" y="1361026"/>
            <a:ext cx="1834821" cy="3023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100" dirty="0">
                <a:latin typeface="Arial" pitchFamily="34" charset="0"/>
                <a:cs typeface="Arial" pitchFamily="34" charset="0"/>
              </a:rPr>
              <a:t>Support of existing cooperatives and IGAs</a:t>
            </a:r>
          </a:p>
        </p:txBody>
      </p:sp>
      <p:sp>
        <p:nvSpPr>
          <p:cNvPr id="45" name="Text Box 6">
            <a:extLst>
              <a:ext uri="{FF2B5EF4-FFF2-40B4-BE49-F238E27FC236}">
                <a16:creationId xmlns:a16="http://schemas.microsoft.com/office/drawing/2014/main" id="{AF788B92-26DF-4D24-A917-C4FF413B7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056" y="3968400"/>
            <a:ext cx="1032831" cy="116495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1100" b="0" i="0" u="none" strike="noStrike" cap="none" normalizeH="0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New Market players: social enterprises, market information systems and platforms</a:t>
            </a:r>
          </a:p>
        </p:txBody>
      </p:sp>
      <p:sp>
        <p:nvSpPr>
          <p:cNvPr id="46" name="Text Box 16">
            <a:extLst>
              <a:ext uri="{FF2B5EF4-FFF2-40B4-BE49-F238E27FC236}">
                <a16:creationId xmlns:a16="http://schemas.microsoft.com/office/drawing/2014/main" id="{3A044DC7-3FBE-4E68-8223-60A81AF48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423" y="2513292"/>
            <a:ext cx="1534278" cy="720216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Productivity increased through efficiency, aggregation and value chain synergies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16">
            <a:extLst>
              <a:ext uri="{FF2B5EF4-FFF2-40B4-BE49-F238E27FC236}">
                <a16:creationId xmlns:a16="http://schemas.microsoft.com/office/drawing/2014/main" id="{D2B6D1B2-E1AE-433C-8C4F-E4C3DF17F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423" y="4229132"/>
            <a:ext cx="1534278" cy="60688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11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Local production meets local demand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16">
            <a:extLst>
              <a:ext uri="{FF2B5EF4-FFF2-40B4-BE49-F238E27FC236}">
                <a16:creationId xmlns:a16="http://schemas.microsoft.com/office/drawing/2014/main" id="{88DAEE87-C024-4543-A87D-22D759670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833" y="6003699"/>
            <a:ext cx="1031317" cy="60688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Enterprises pay for Market information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6">
            <a:extLst>
              <a:ext uri="{FF2B5EF4-FFF2-40B4-BE49-F238E27FC236}">
                <a16:creationId xmlns:a16="http://schemas.microsoft.com/office/drawing/2014/main" id="{9C366ED2-42D2-4F60-B889-D7C9518FA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3326" y="6204464"/>
            <a:ext cx="1892400" cy="533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 sz="11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Women enterprises platform and </a:t>
            </a:r>
            <a:r>
              <a:rPr lang="en-US" dirty="0"/>
              <a:t>farmer’s representative body </a:t>
            </a:r>
            <a:endParaRPr lang="en-GB" dirty="0"/>
          </a:p>
        </p:txBody>
      </p:sp>
      <p:sp>
        <p:nvSpPr>
          <p:cNvPr id="57" name="Text Box 6">
            <a:extLst>
              <a:ext uri="{FF2B5EF4-FFF2-40B4-BE49-F238E27FC236}">
                <a16:creationId xmlns:a16="http://schemas.microsoft.com/office/drawing/2014/main" id="{CAD7593E-3F3F-46C5-AAF5-55D641331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25" y="2646170"/>
            <a:ext cx="875588" cy="5339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 sz="11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Replicate </a:t>
            </a:r>
            <a:r>
              <a:rPr lang="en-GB"/>
              <a:t>successful models</a:t>
            </a:r>
            <a:endParaRPr lang="en-GB" dirty="0"/>
          </a:p>
        </p:txBody>
      </p:sp>
      <p:sp>
        <p:nvSpPr>
          <p:cNvPr id="58" name="Flecha: hacia la izquierda 57">
            <a:extLst>
              <a:ext uri="{FF2B5EF4-FFF2-40B4-BE49-F238E27FC236}">
                <a16:creationId xmlns:a16="http://schemas.microsoft.com/office/drawing/2014/main" id="{84FC9012-DE46-4BDB-ACB1-BA58E4A9BCA6}"/>
              </a:ext>
            </a:extLst>
          </p:cNvPr>
          <p:cNvSpPr/>
          <p:nvPr/>
        </p:nvSpPr>
        <p:spPr>
          <a:xfrm rot="16200000">
            <a:off x="1992476" y="1901648"/>
            <a:ext cx="275199" cy="689182"/>
          </a:xfrm>
          <a:prstGeom prst="leftArrow">
            <a:avLst>
              <a:gd name="adj1" fmla="val 71736"/>
              <a:gd name="adj2" fmla="val 4565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 anchorCtr="1"/>
          <a:lstStyle/>
          <a:p>
            <a:pPr algn="ctr"/>
            <a:endParaRPr lang="en-GB" sz="1200"/>
          </a:p>
        </p:txBody>
      </p:sp>
      <p:sp>
        <p:nvSpPr>
          <p:cNvPr id="59" name="Flecha: hacia la izquierda 58">
            <a:extLst>
              <a:ext uri="{FF2B5EF4-FFF2-40B4-BE49-F238E27FC236}">
                <a16:creationId xmlns:a16="http://schemas.microsoft.com/office/drawing/2014/main" id="{2FE23204-1E80-4F0B-B14C-A1C84B6E6B11}"/>
              </a:ext>
            </a:extLst>
          </p:cNvPr>
          <p:cNvSpPr/>
          <p:nvPr/>
        </p:nvSpPr>
        <p:spPr>
          <a:xfrm>
            <a:off x="6648148" y="823702"/>
            <a:ext cx="222868" cy="495788"/>
          </a:xfrm>
          <a:prstGeom prst="leftArrow">
            <a:avLst>
              <a:gd name="adj1" fmla="val 71736"/>
              <a:gd name="adj2" fmla="val 45653"/>
            </a:avLst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 anchorCtr="1"/>
          <a:lstStyle/>
          <a:p>
            <a:pPr algn="ctr"/>
            <a:endParaRPr lang="en-GB" sz="1200" dirty="0"/>
          </a:p>
        </p:txBody>
      </p:sp>
      <p:sp>
        <p:nvSpPr>
          <p:cNvPr id="60" name="Flecha: hacia la izquierda 59">
            <a:extLst>
              <a:ext uri="{FF2B5EF4-FFF2-40B4-BE49-F238E27FC236}">
                <a16:creationId xmlns:a16="http://schemas.microsoft.com/office/drawing/2014/main" id="{718E8B5A-1E7E-4B22-AE98-F6E5017F5085}"/>
              </a:ext>
            </a:extLst>
          </p:cNvPr>
          <p:cNvSpPr/>
          <p:nvPr/>
        </p:nvSpPr>
        <p:spPr>
          <a:xfrm>
            <a:off x="1297611" y="850944"/>
            <a:ext cx="222868" cy="495788"/>
          </a:xfrm>
          <a:prstGeom prst="leftArrow">
            <a:avLst>
              <a:gd name="adj1" fmla="val 71736"/>
              <a:gd name="adj2" fmla="val 45653"/>
            </a:avLst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 anchorCtr="1"/>
          <a:lstStyle/>
          <a:p>
            <a:pPr algn="ctr"/>
            <a:endParaRPr lang="en-GB" sz="1200" dirty="0"/>
          </a:p>
        </p:txBody>
      </p:sp>
      <p:sp>
        <p:nvSpPr>
          <p:cNvPr id="61" name="Text Box 6">
            <a:extLst>
              <a:ext uri="{FF2B5EF4-FFF2-40B4-BE49-F238E27FC236}">
                <a16:creationId xmlns:a16="http://schemas.microsoft.com/office/drawing/2014/main" id="{7CDE73F6-27AC-4C2D-A298-D685C70C1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8475" y="5302366"/>
            <a:ext cx="1033992" cy="738664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1100" b="0" i="0" u="none" strike="noStrike" cap="none" normalizeH="0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New value chains linkages</a:t>
            </a:r>
          </a:p>
        </p:txBody>
      </p:sp>
      <p:sp>
        <p:nvSpPr>
          <p:cNvPr id="62" name="Text Box 11">
            <a:extLst>
              <a:ext uri="{FF2B5EF4-FFF2-40B4-BE49-F238E27FC236}">
                <a16:creationId xmlns:a16="http://schemas.microsoft.com/office/drawing/2014/main" id="{298BCC90-513F-4E58-9059-6E614A003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02" y="5496749"/>
            <a:ext cx="1340721" cy="385326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1000" b="0" i="0" u="none" strike="noStrike" cap="none" normalizeH="0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100" dirty="0"/>
              <a:t>Private investment leverage</a:t>
            </a:r>
          </a:p>
        </p:txBody>
      </p:sp>
      <p:sp>
        <p:nvSpPr>
          <p:cNvPr id="64" name="Text Box 11">
            <a:extLst>
              <a:ext uri="{FF2B5EF4-FFF2-40B4-BE49-F238E27FC236}">
                <a16:creationId xmlns:a16="http://schemas.microsoft.com/office/drawing/2014/main" id="{69961659-518C-48A6-8049-4A93964BA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02" y="6019778"/>
            <a:ext cx="1340721" cy="385326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kumimoji="0" sz="1000" b="0" i="0" u="none" strike="noStrike" cap="none" normalizeH="0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100" dirty="0"/>
              <a:t>Reduce financial flows out of Gaza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6F45565-7086-4992-93AD-5CFF82D4A4F0}"/>
              </a:ext>
            </a:extLst>
          </p:cNvPr>
          <p:cNvSpPr/>
          <p:nvPr/>
        </p:nvSpPr>
        <p:spPr>
          <a:xfrm>
            <a:off x="1626842" y="5759344"/>
            <a:ext cx="886716" cy="622369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55778" tIns="27889" rIns="55778" bIns="27889" numCol="1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Stronger and bigger enterprises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6935</TotalTime>
  <Words>222</Words>
  <Application>Microsoft Office PowerPoint</Application>
  <PresentationFormat>Presentación en pantalla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maria menendez menchaca</dc:creator>
  <cp:lastModifiedBy>jose maria menendez menchaca</cp:lastModifiedBy>
  <cp:revision>36</cp:revision>
  <dcterms:created xsi:type="dcterms:W3CDTF">2018-07-19T08:26:41Z</dcterms:created>
  <dcterms:modified xsi:type="dcterms:W3CDTF">2020-07-02T06:32:08Z</dcterms:modified>
</cp:coreProperties>
</file>